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61" r:id="rId4"/>
    <p:sldId id="257" r:id="rId5"/>
    <p:sldId id="258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bara Bruno" initials="BB" lastIdx="1" clrIdx="0">
    <p:extLst>
      <p:ext uri="{19B8F6BF-5375-455C-9EA6-DF929625EA0E}">
        <p15:presenceInfo xmlns:p15="http://schemas.microsoft.com/office/powerpoint/2012/main" userId="83f35c61afcf4c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February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4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February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2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February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8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February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8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February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9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February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8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February 25,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6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February 25,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8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February 25,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3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February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0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February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5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February 25,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4733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4" r:id="rId6"/>
    <p:sldLayoutId id="2147483690" r:id="rId7"/>
    <p:sldLayoutId id="2147483691" r:id="rId8"/>
    <p:sldLayoutId id="2147483692" r:id="rId9"/>
    <p:sldLayoutId id="2147483693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lgm8v0SmgEU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A1889-F8A8-42AC-AB4F-685D0BE47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992576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Cellulo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88F97-946F-4828-BDE4-8A61A006B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8201" y="3405880"/>
            <a:ext cx="5392495" cy="1248274"/>
          </a:xfrm>
        </p:spPr>
        <p:txBody>
          <a:bodyPr anchor="b">
            <a:normAutofit/>
          </a:bodyPr>
          <a:lstStyle/>
          <a:p>
            <a:pPr algn="just"/>
            <a:r>
              <a:rPr lang="en-US" sz="1400" i="1" dirty="0">
                <a:solidFill>
                  <a:schemeClr val="bg1"/>
                </a:solidFill>
              </a:rPr>
              <a:t>The Social robot that stimulates the brain and the body</a:t>
            </a:r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6F72E210-5CE5-4840-AC1A-D0F432CBB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97" r="45159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42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FAB7A-369E-45F4-9EEF-4AF52B02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135379"/>
          </a:xfrm>
        </p:spPr>
        <p:txBody>
          <a:bodyPr anchor="t"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Cellulo -</a:t>
            </a:r>
            <a:r>
              <a:rPr lang="en-US" sz="2000" dirty="0">
                <a:solidFill>
                  <a:srgbClr val="0070C0"/>
                </a:solidFill>
              </a:rPr>
              <a:t>Healthy Aging robot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23D9E-5434-44AD-8D97-45EE812AC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r="7788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37366C9-13AD-48BA-89B2-676CB0D558AD}"/>
              </a:ext>
            </a:extLst>
          </p:cNvPr>
          <p:cNvSpPr txBox="1">
            <a:spLocks/>
          </p:cNvSpPr>
          <p:nvPr/>
        </p:nvSpPr>
        <p:spPr>
          <a:xfrm>
            <a:off x="8599584" y="1805601"/>
            <a:ext cx="2942813" cy="129985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70C0"/>
                </a:solidFill>
              </a:rPr>
              <a:t>Healthy aging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500" dirty="0">
                <a:solidFill>
                  <a:srgbClr val="0070C0"/>
                </a:solidFill>
              </a:rPr>
              <a:t>Cellulo is a robot tailored to engage older adults in activities and games that help exercising hand-eye coordination and make the brain stay sharp.</a:t>
            </a:r>
            <a:endParaRPr lang="en-US" sz="1500" b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C33B51-956B-4D2C-A33C-23E512F24C35}"/>
              </a:ext>
            </a:extLst>
          </p:cNvPr>
          <p:cNvCxnSpPr/>
          <p:nvPr/>
        </p:nvCxnSpPr>
        <p:spPr>
          <a:xfrm>
            <a:off x="8643193" y="2049781"/>
            <a:ext cx="278511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30C24E81-8B04-4C57-AAD9-862958511F5C}"/>
              </a:ext>
            </a:extLst>
          </p:cNvPr>
          <p:cNvSpPr txBox="1">
            <a:spLocks/>
          </p:cNvSpPr>
          <p:nvPr/>
        </p:nvSpPr>
        <p:spPr>
          <a:xfrm>
            <a:off x="8601930" y="3318473"/>
            <a:ext cx="2942813" cy="16341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70C0"/>
                </a:solidFill>
              </a:rPr>
              <a:t>Family leisure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0070C0"/>
                </a:solidFill>
              </a:rPr>
              <a:t>Cellulo</a:t>
            </a:r>
            <a:r>
              <a:rPr lang="en-US" sz="1400" dirty="0">
                <a:solidFill>
                  <a:srgbClr val="0070C0"/>
                </a:solidFill>
              </a:rPr>
              <a:t> activities and games enable the interaction between family members, regardless of age, providing fun to all the family.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C61EA-7E0F-40E7-8F14-E21AF00CC06E}"/>
              </a:ext>
            </a:extLst>
          </p:cNvPr>
          <p:cNvCxnSpPr/>
          <p:nvPr/>
        </p:nvCxnSpPr>
        <p:spPr>
          <a:xfrm>
            <a:off x="8599584" y="3598313"/>
            <a:ext cx="278511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6EB3D5C7-F23B-4257-96B4-CA8F94B62635}"/>
              </a:ext>
            </a:extLst>
          </p:cNvPr>
          <p:cNvSpPr txBox="1">
            <a:spLocks/>
          </p:cNvSpPr>
          <p:nvPr/>
        </p:nvSpPr>
        <p:spPr>
          <a:xfrm>
            <a:off x="8599584" y="4955358"/>
            <a:ext cx="2942813" cy="13536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70C0"/>
                </a:solidFill>
              </a:rPr>
              <a:t>Remote interaction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0070C0"/>
                </a:solidFill>
              </a:rPr>
              <a:t>Cellulo</a:t>
            </a:r>
            <a:r>
              <a:rPr lang="en-US" sz="1400" dirty="0">
                <a:solidFill>
                  <a:srgbClr val="0070C0"/>
                </a:solidFill>
              </a:rPr>
              <a:t> provides the opportunity to connect with other </a:t>
            </a:r>
            <a:r>
              <a:rPr lang="en-US" sz="1400" dirty="0" err="1">
                <a:solidFill>
                  <a:srgbClr val="0070C0"/>
                </a:solidFill>
              </a:rPr>
              <a:t>Cellulo</a:t>
            </a:r>
            <a:r>
              <a:rPr lang="en-US" sz="1400" dirty="0">
                <a:solidFill>
                  <a:srgbClr val="0070C0"/>
                </a:solidFill>
              </a:rPr>
              <a:t> all around the world, making you feel like you’re all playing in the same room!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603E80-8C22-4128-AE2D-C5CFE5F7FAB1}"/>
              </a:ext>
            </a:extLst>
          </p:cNvPr>
          <p:cNvCxnSpPr/>
          <p:nvPr/>
        </p:nvCxnSpPr>
        <p:spPr>
          <a:xfrm>
            <a:off x="8645539" y="5210536"/>
            <a:ext cx="278511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43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62C6-5C01-473B-B2A3-F13EEEC6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0070C0"/>
                </a:solidFill>
              </a:rPr>
              <a:t>Cellulo 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AAE824-D3FE-4785-AB35-9AE258469307}"/>
              </a:ext>
            </a:extLst>
          </p:cNvPr>
          <p:cNvSpPr txBox="1"/>
          <p:nvPr/>
        </p:nvSpPr>
        <p:spPr>
          <a:xfrm>
            <a:off x="5361639" y="3514785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VR Synergy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CB8B50-F627-4AE6-B017-43FEC73D5CCA}"/>
              </a:ext>
            </a:extLst>
          </p:cNvPr>
          <p:cNvSpPr txBox="1"/>
          <p:nvPr/>
        </p:nvSpPr>
        <p:spPr>
          <a:xfrm>
            <a:off x="605099" y="4089005"/>
            <a:ext cx="2364827" cy="20534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Interchangeable user interfaces to adapt to different activities and necessities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E5C13B-E19C-4499-99F6-102DE9748C7B}"/>
              </a:ext>
            </a:extLst>
          </p:cNvPr>
          <p:cNvSpPr txBox="1"/>
          <p:nvPr/>
        </p:nvSpPr>
        <p:spPr>
          <a:xfrm>
            <a:off x="4913586" y="4110726"/>
            <a:ext cx="2364827" cy="20534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Scalable to use with Virtual and Augmented Reality, allowing innovative scenarios and activities.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3B79ADCD-4851-41FB-9B6C-7C208698F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892" b="20694"/>
          <a:stretch/>
        </p:blipFill>
        <p:spPr>
          <a:xfrm>
            <a:off x="1003989" y="2090816"/>
            <a:ext cx="1554776" cy="14656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0F4D3A-9AB4-4C4F-9E2D-0101A1928151}"/>
              </a:ext>
            </a:extLst>
          </p:cNvPr>
          <p:cNvSpPr txBox="1"/>
          <p:nvPr/>
        </p:nvSpPr>
        <p:spPr>
          <a:xfrm>
            <a:off x="1043922" y="3331012"/>
            <a:ext cx="1610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Modular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User Interfaces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770EB11-7290-45FC-9945-37266CF33D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8129" b="17850"/>
          <a:stretch/>
        </p:blipFill>
        <p:spPr>
          <a:xfrm>
            <a:off x="5624227" y="2441538"/>
            <a:ext cx="915354" cy="84693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E7406E-0116-43BE-86E0-27B9CD50A9F0}"/>
              </a:ext>
            </a:extLst>
          </p:cNvPr>
          <p:cNvCxnSpPr/>
          <p:nvPr/>
        </p:nvCxnSpPr>
        <p:spPr>
          <a:xfrm>
            <a:off x="4706193" y="3974804"/>
            <a:ext cx="278511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C1EC0F-74BB-4956-B37C-D5F2DDE53982}"/>
              </a:ext>
            </a:extLst>
          </p:cNvPr>
          <p:cNvCxnSpPr/>
          <p:nvPr/>
        </p:nvCxnSpPr>
        <p:spPr>
          <a:xfrm>
            <a:off x="510113" y="3974804"/>
            <a:ext cx="278511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384564C3-0209-4AE9-844E-0947A99D79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606" r="-1989" b="14603"/>
          <a:stretch/>
        </p:blipFill>
        <p:spPr>
          <a:xfrm>
            <a:off x="9917587" y="2380771"/>
            <a:ext cx="915354" cy="958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C48F94-D4C7-476C-8DFD-745F5DDF9E6D}"/>
              </a:ext>
            </a:extLst>
          </p:cNvPr>
          <p:cNvSpPr txBox="1"/>
          <p:nvPr/>
        </p:nvSpPr>
        <p:spPr>
          <a:xfrm>
            <a:off x="9263069" y="3583978"/>
            <a:ext cx="222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Performance Tracking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67850B-FD38-4ED4-91E8-A570AC4153E5}"/>
              </a:ext>
            </a:extLst>
          </p:cNvPr>
          <p:cNvSpPr txBox="1"/>
          <p:nvPr/>
        </p:nvSpPr>
        <p:spPr>
          <a:xfrm>
            <a:off x="9192851" y="4117075"/>
            <a:ext cx="2364827" cy="20534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Accurate tracking of the usage, providing multiple information to tailor the usage and progress of users.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0C8A79-7256-4F1C-B106-2E139FDAF800}"/>
              </a:ext>
            </a:extLst>
          </p:cNvPr>
          <p:cNvCxnSpPr/>
          <p:nvPr/>
        </p:nvCxnSpPr>
        <p:spPr>
          <a:xfrm>
            <a:off x="8964152" y="3988459"/>
            <a:ext cx="278511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30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62C6-5C01-473B-B2A3-F13EEEC6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0070C0"/>
                </a:solidFill>
              </a:rPr>
              <a:t>Cellulo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57A93-09B7-461A-9E7C-6C090044B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082" b="23437"/>
          <a:stretch/>
        </p:blipFill>
        <p:spPr>
          <a:xfrm>
            <a:off x="1372097" y="2422365"/>
            <a:ext cx="830830" cy="82406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899076-6D97-425B-8726-C0E2D9C92002}"/>
              </a:ext>
            </a:extLst>
          </p:cNvPr>
          <p:cNvSpPr txBox="1"/>
          <p:nvPr/>
        </p:nvSpPr>
        <p:spPr>
          <a:xfrm>
            <a:off x="724561" y="343560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Optimal Localization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31ECE1-D263-439E-8937-E22A46336EDF}"/>
              </a:ext>
            </a:extLst>
          </p:cNvPr>
          <p:cNvSpPr txBox="1"/>
          <p:nvPr/>
        </p:nvSpPr>
        <p:spPr>
          <a:xfrm>
            <a:off x="605099" y="4110725"/>
            <a:ext cx="2364827" cy="20534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Perfect tracking of position with sub-millimeter precision.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BD1344-873D-4ABC-A4EE-BAD34326F4A6}"/>
              </a:ext>
            </a:extLst>
          </p:cNvPr>
          <p:cNvSpPr txBox="1"/>
          <p:nvPr/>
        </p:nvSpPr>
        <p:spPr>
          <a:xfrm>
            <a:off x="4899491" y="4103421"/>
            <a:ext cx="2364827" cy="20534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Haptic assistance enables active guidance, trajectory correction, remote feedback, vibration…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77D713-B1B4-4042-A27C-3FC10FD64CA8}"/>
              </a:ext>
            </a:extLst>
          </p:cNvPr>
          <p:cNvSpPr txBox="1"/>
          <p:nvPr/>
        </p:nvSpPr>
        <p:spPr>
          <a:xfrm>
            <a:off x="5169872" y="3515082"/>
            <a:ext cx="172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Haptic Feedback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5C64BB-5F43-4FB8-B415-AB7A72802F73}"/>
              </a:ext>
            </a:extLst>
          </p:cNvPr>
          <p:cNvGrpSpPr/>
          <p:nvPr/>
        </p:nvGrpSpPr>
        <p:grpSpPr>
          <a:xfrm>
            <a:off x="5497317" y="2372781"/>
            <a:ext cx="1105449" cy="952500"/>
            <a:chOff x="5560420" y="2952750"/>
            <a:chExt cx="1105449" cy="952500"/>
          </a:xfrm>
          <a:solidFill>
            <a:srgbClr val="002060"/>
          </a:solidFill>
        </p:grpSpPr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09FB29D-AA1D-4FA3-9541-6031FC540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9750" y="2952750"/>
              <a:ext cx="952500" cy="952500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E7B1365F-39DD-4398-8B80-6AECF609F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5810" b="20000"/>
            <a:stretch/>
          </p:blipFill>
          <p:spPr>
            <a:xfrm rot="17987097">
              <a:off x="5494172" y="3102290"/>
              <a:ext cx="319736" cy="187240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56F19530-5002-42F9-9D9A-0243C30D3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5810" b="20000"/>
            <a:stretch/>
          </p:blipFill>
          <p:spPr>
            <a:xfrm rot="17987097">
              <a:off x="6412381" y="3585483"/>
              <a:ext cx="319736" cy="187240"/>
            </a:xfrm>
            <a:prstGeom prst="rect">
              <a:avLst/>
            </a:prstGeom>
          </p:spPr>
        </p:pic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6039D07-F85D-42FE-88C6-3D3951B16BDF}"/>
              </a:ext>
            </a:extLst>
          </p:cNvPr>
          <p:cNvCxnSpPr/>
          <p:nvPr/>
        </p:nvCxnSpPr>
        <p:spPr>
          <a:xfrm>
            <a:off x="4706193" y="3974804"/>
            <a:ext cx="278511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046790C-A902-4043-8801-9BAE3136BB3D}"/>
              </a:ext>
            </a:extLst>
          </p:cNvPr>
          <p:cNvCxnSpPr/>
          <p:nvPr/>
        </p:nvCxnSpPr>
        <p:spPr>
          <a:xfrm>
            <a:off x="510113" y="3974804"/>
            <a:ext cx="278511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D9103B-6258-47ED-9C6A-CBBD776D7B38}"/>
              </a:ext>
            </a:extLst>
          </p:cNvPr>
          <p:cNvSpPr txBox="1"/>
          <p:nvPr/>
        </p:nvSpPr>
        <p:spPr>
          <a:xfrm>
            <a:off x="9123598" y="3515082"/>
            <a:ext cx="215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Autonomous motion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ED9D607-B23A-4BB7-B01F-213292F860A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-769" b="6790"/>
          <a:stretch/>
        </p:blipFill>
        <p:spPr>
          <a:xfrm>
            <a:off x="9742979" y="2321797"/>
            <a:ext cx="915354" cy="10551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74C201-2A45-4D22-B70E-CB3C985A89F9}"/>
              </a:ext>
            </a:extLst>
          </p:cNvPr>
          <p:cNvSpPr txBox="1"/>
          <p:nvPr/>
        </p:nvSpPr>
        <p:spPr>
          <a:xfrm>
            <a:off x="9018243" y="4110726"/>
            <a:ext cx="2364827" cy="20534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Capable of seamless active and passive motion.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9C4003-13E6-42E4-993E-9C27017A9E54}"/>
              </a:ext>
            </a:extLst>
          </p:cNvPr>
          <p:cNvCxnSpPr/>
          <p:nvPr/>
        </p:nvCxnSpPr>
        <p:spPr>
          <a:xfrm>
            <a:off x="8923256" y="3974804"/>
            <a:ext cx="278511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51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62C6-5C01-473B-B2A3-F13EEEC6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0070C0"/>
                </a:solidFill>
              </a:rPr>
              <a:t>Cellulo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57A93-09B7-461A-9E7C-6C090044B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2102" b="19018"/>
          <a:stretch/>
        </p:blipFill>
        <p:spPr>
          <a:xfrm>
            <a:off x="5666489" y="2372782"/>
            <a:ext cx="830830" cy="86286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899076-6D97-425B-8726-C0E2D9C92002}"/>
              </a:ext>
            </a:extLst>
          </p:cNvPr>
          <p:cNvSpPr txBox="1"/>
          <p:nvPr/>
        </p:nvSpPr>
        <p:spPr>
          <a:xfrm>
            <a:off x="5082881" y="3515082"/>
            <a:ext cx="199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Remote interaction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31ECE1-D263-439E-8937-E22A46336EDF}"/>
              </a:ext>
            </a:extLst>
          </p:cNvPr>
          <p:cNvSpPr txBox="1"/>
          <p:nvPr/>
        </p:nvSpPr>
        <p:spPr>
          <a:xfrm>
            <a:off x="4899491" y="4110726"/>
            <a:ext cx="2364827" cy="20534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Allows interaction between users in different location in real time.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0A5B14-7489-4C40-A141-54A2BDE4EC2D}"/>
              </a:ext>
            </a:extLst>
          </p:cNvPr>
          <p:cNvCxnSpPr/>
          <p:nvPr/>
        </p:nvCxnSpPr>
        <p:spPr>
          <a:xfrm>
            <a:off x="4706193" y="3974804"/>
            <a:ext cx="278511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1A83EA-1B83-481B-A5CF-692FF4E59A09}"/>
              </a:ext>
            </a:extLst>
          </p:cNvPr>
          <p:cNvSpPr txBox="1"/>
          <p:nvPr/>
        </p:nvSpPr>
        <p:spPr>
          <a:xfrm>
            <a:off x="9427617" y="3509130"/>
            <a:ext cx="199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Community Driven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EF879F-5BFC-4E12-8911-F6E43F5C6082}"/>
              </a:ext>
            </a:extLst>
          </p:cNvPr>
          <p:cNvSpPr txBox="1"/>
          <p:nvPr/>
        </p:nvSpPr>
        <p:spPr>
          <a:xfrm>
            <a:off x="9248053" y="4110726"/>
            <a:ext cx="2364827" cy="20534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Open-source SDK that enable users to develop and share their own activities.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10A39F-E83D-4A35-8675-6A284E97E3E1}"/>
              </a:ext>
            </a:extLst>
          </p:cNvPr>
          <p:cNvCxnSpPr/>
          <p:nvPr/>
        </p:nvCxnSpPr>
        <p:spPr>
          <a:xfrm>
            <a:off x="9032643" y="3974804"/>
            <a:ext cx="278511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4">
            <a:extLst>
              <a:ext uri="{FF2B5EF4-FFF2-40B4-BE49-F238E27FC236}">
                <a16:creationId xmlns:a16="http://schemas.microsoft.com/office/drawing/2014/main" id="{811951D2-48ED-487B-84AA-8FEBE4EC2C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431" b="8457"/>
          <a:stretch/>
        </p:blipFill>
        <p:spPr>
          <a:xfrm>
            <a:off x="10015051" y="2225677"/>
            <a:ext cx="830830" cy="105510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8956234-1EA5-4C38-AC34-A147A0EDF793}"/>
              </a:ext>
            </a:extLst>
          </p:cNvPr>
          <p:cNvSpPr txBox="1"/>
          <p:nvPr/>
        </p:nvSpPr>
        <p:spPr>
          <a:xfrm>
            <a:off x="1107594" y="3515082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Easy to deploy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CC8656-8B0E-4316-9A34-47957B6067BD}"/>
              </a:ext>
            </a:extLst>
          </p:cNvPr>
          <p:cNvSpPr txBox="1"/>
          <p:nvPr/>
        </p:nvSpPr>
        <p:spPr>
          <a:xfrm>
            <a:off x="705363" y="4110726"/>
            <a:ext cx="2364827" cy="20534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Intuitive to use and easy to deploy.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54CA8CB-B2A2-47D4-9FE0-B8162F31568F}"/>
              </a:ext>
            </a:extLst>
          </p:cNvPr>
          <p:cNvCxnSpPr/>
          <p:nvPr/>
        </p:nvCxnSpPr>
        <p:spPr>
          <a:xfrm>
            <a:off x="489953" y="3974804"/>
            <a:ext cx="278511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Content Placeholder 4">
            <a:extLst>
              <a:ext uri="{FF2B5EF4-FFF2-40B4-BE49-F238E27FC236}">
                <a16:creationId xmlns:a16="http://schemas.microsoft.com/office/drawing/2014/main" id="{E8124A98-48BD-4A54-B4E6-CF73F1D365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112" b="12804"/>
          <a:stretch/>
        </p:blipFill>
        <p:spPr>
          <a:xfrm>
            <a:off x="1472361" y="2321797"/>
            <a:ext cx="830830" cy="86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5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62C6-5C01-473B-B2A3-F13EEEC6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0070C0"/>
                </a:solidFill>
              </a:rPr>
              <a:t>How to use </a:t>
            </a:r>
            <a:r>
              <a:rPr lang="en-US" dirty="0" err="1">
                <a:solidFill>
                  <a:srgbClr val="0070C0"/>
                </a:solidFill>
              </a:rPr>
              <a:t>cellulo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0B824-AED6-4D8A-BBD0-E4A80FF9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15" y="2836155"/>
            <a:ext cx="5687658" cy="24440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324626-AE99-47E3-AC41-EFCE5A45D3BD}"/>
              </a:ext>
            </a:extLst>
          </p:cNvPr>
          <p:cNvSpPr txBox="1"/>
          <p:nvPr/>
        </p:nvSpPr>
        <p:spPr>
          <a:xfrm>
            <a:off x="238284" y="2228134"/>
            <a:ext cx="1601609" cy="9981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Print the map for the activity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41D8E1-B9B0-4E2C-9BD0-9363F4F08F3F}"/>
              </a:ext>
            </a:extLst>
          </p:cNvPr>
          <p:cNvSpPr txBox="1"/>
          <p:nvPr/>
        </p:nvSpPr>
        <p:spPr>
          <a:xfrm>
            <a:off x="238284" y="3542467"/>
            <a:ext cx="1601609" cy="9981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Connect the robots to the tablet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BCF83-20AC-4489-A32B-5D56C669C10C}"/>
              </a:ext>
            </a:extLst>
          </p:cNvPr>
          <p:cNvSpPr txBox="1"/>
          <p:nvPr/>
        </p:nvSpPr>
        <p:spPr>
          <a:xfrm>
            <a:off x="238284" y="1762125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70C0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922D11-29AD-4111-B9B6-3232094E3C05}"/>
              </a:ext>
            </a:extLst>
          </p:cNvPr>
          <p:cNvSpPr txBox="1"/>
          <p:nvPr/>
        </p:nvSpPr>
        <p:spPr>
          <a:xfrm>
            <a:off x="238284" y="3035715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70C0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935B2-BD83-4F34-AF5E-BAAEF5CD5EBA}"/>
              </a:ext>
            </a:extLst>
          </p:cNvPr>
          <p:cNvSpPr txBox="1"/>
          <p:nvPr/>
        </p:nvSpPr>
        <p:spPr>
          <a:xfrm>
            <a:off x="238284" y="5064302"/>
            <a:ext cx="1601609" cy="9981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Select the number of players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8CB9B8-8D61-471C-8980-6C7D1FA32EDF}"/>
              </a:ext>
            </a:extLst>
          </p:cNvPr>
          <p:cNvSpPr txBox="1"/>
          <p:nvPr/>
        </p:nvSpPr>
        <p:spPr>
          <a:xfrm>
            <a:off x="238284" y="455755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70C0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E2F006-7AED-430F-8A50-97AD36896B95}"/>
              </a:ext>
            </a:extLst>
          </p:cNvPr>
          <p:cNvSpPr txBox="1"/>
          <p:nvPr/>
        </p:nvSpPr>
        <p:spPr>
          <a:xfrm>
            <a:off x="10352107" y="2268877"/>
            <a:ext cx="1601609" cy="9981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Place the robots on the map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EA973-84F4-4F6E-AE4F-6DB5BA72380C}"/>
              </a:ext>
            </a:extLst>
          </p:cNvPr>
          <p:cNvSpPr txBox="1"/>
          <p:nvPr/>
        </p:nvSpPr>
        <p:spPr>
          <a:xfrm>
            <a:off x="11122327" y="1762125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70C0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3EF8F5-50E9-4478-BA7A-25BF75DBA215}"/>
              </a:ext>
            </a:extLst>
          </p:cNvPr>
          <p:cNvSpPr txBox="1"/>
          <p:nvPr/>
        </p:nvSpPr>
        <p:spPr>
          <a:xfrm>
            <a:off x="10321522" y="3559380"/>
            <a:ext cx="1601609" cy="9981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Start the activity in the tablet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9A628-DBCE-47C6-8CDC-346CB901A82C}"/>
              </a:ext>
            </a:extLst>
          </p:cNvPr>
          <p:cNvSpPr txBox="1"/>
          <p:nvPr/>
        </p:nvSpPr>
        <p:spPr>
          <a:xfrm>
            <a:off x="11091742" y="305262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70C0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FF078E-48A0-4F8A-859A-9BFA3184C315}"/>
              </a:ext>
            </a:extLst>
          </p:cNvPr>
          <p:cNvSpPr txBox="1"/>
          <p:nvPr/>
        </p:nvSpPr>
        <p:spPr>
          <a:xfrm>
            <a:off x="10321522" y="5064302"/>
            <a:ext cx="1601609" cy="9981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Have fun while exercising mind and body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3FE514-7FCC-46F7-99F5-E09C83035EC3}"/>
              </a:ext>
            </a:extLst>
          </p:cNvPr>
          <p:cNvSpPr txBox="1"/>
          <p:nvPr/>
        </p:nvSpPr>
        <p:spPr>
          <a:xfrm>
            <a:off x="11091742" y="4557550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70C0"/>
                </a:solidFill>
                <a:cs typeface="Arial" pitchFamily="34" charset="0"/>
              </a:rPr>
              <a:t>06</a:t>
            </a:r>
            <a:endParaRPr lang="ko-KR" altLang="en-US" sz="4400" b="1" dirty="0">
              <a:solidFill>
                <a:srgbClr val="0070C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9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62C6-5C01-473B-B2A3-F13EEEC6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>
                <a:solidFill>
                  <a:srgbClr val="0070C0"/>
                </a:solidFill>
              </a:rPr>
              <a:t>Technical characteristics</a:t>
            </a:r>
          </a:p>
        </p:txBody>
      </p:sp>
      <p:pic>
        <p:nvPicPr>
          <p:cNvPr id="5" name="Picture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9ADE72C-E2F6-46CE-BE55-12B29ACF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73" y="1944334"/>
            <a:ext cx="2843829" cy="2275064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AE13F85-7C22-4BE2-8441-3D36F2C7B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5364" y1="46989" x2="35364" y2="46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17" y="3485971"/>
            <a:ext cx="2136611" cy="1709289"/>
          </a:xfrm>
          <a:prstGeom prst="rect">
            <a:avLst/>
          </a:prstGeom>
        </p:spPr>
      </p:pic>
      <p:pic>
        <p:nvPicPr>
          <p:cNvPr id="11" name="Picture 10" descr="A picture containing dark, projector, light&#10;&#10;Description automatically generated">
            <a:extLst>
              <a:ext uri="{FF2B5EF4-FFF2-40B4-BE49-F238E27FC236}">
                <a16:creationId xmlns:a16="http://schemas.microsoft.com/office/drawing/2014/main" id="{43627B6D-F973-4C60-9A6A-C2CBDE26F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1864" y1="84375" x2="41864" y2="84375"/>
                        <a14:backgroundMark x1="39045" y1="77898" x2="39045" y2="77898"/>
                        <a14:backgroundMark x1="35636" y1="70511" x2="35636" y2="70511"/>
                        <a14:backgroundMark x1="35364" y1="70170" x2="35364" y2="70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4" y="4340615"/>
            <a:ext cx="2500062" cy="20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46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AAF4-523D-4420-B5DB-67F49BF6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Cellulo – Use case</a:t>
            </a:r>
          </a:p>
        </p:txBody>
      </p:sp>
      <p:pic>
        <p:nvPicPr>
          <p:cNvPr id="3" name="Online Media 2" title="Gamified rehabilitation with tangible robots">
            <a:hlinkClick r:id="" action="ppaction://media"/>
            <a:extLst>
              <a:ext uri="{FF2B5EF4-FFF2-40B4-BE49-F238E27FC236}">
                <a16:creationId xmlns:a16="http://schemas.microsoft.com/office/drawing/2014/main" id="{18C50868-D024-4596-8274-9DF2E75B5A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26995" y="2251361"/>
            <a:ext cx="6938010" cy="39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9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280</Words>
  <Application>Microsoft Office PowerPoint</Application>
  <PresentationFormat>Widescreen</PresentationFormat>
  <Paragraphs>45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Nova</vt:lpstr>
      <vt:lpstr>GradientRiseVTI</vt:lpstr>
      <vt:lpstr>Cellulo </vt:lpstr>
      <vt:lpstr>Cellulo -Healthy Aging robot</vt:lpstr>
      <vt:lpstr>Cellulo features</vt:lpstr>
      <vt:lpstr>Cellulo features</vt:lpstr>
      <vt:lpstr>Cellulo features</vt:lpstr>
      <vt:lpstr>How to use cellulo</vt:lpstr>
      <vt:lpstr>Technical characteristics</vt:lpstr>
      <vt:lpstr>Cellulo – Use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Cellulo</dc:title>
  <dc:creator>Victor Borja</dc:creator>
  <cp:lastModifiedBy>Victor Borja</cp:lastModifiedBy>
  <cp:revision>20</cp:revision>
  <dcterms:created xsi:type="dcterms:W3CDTF">2021-07-26T08:08:03Z</dcterms:created>
  <dcterms:modified xsi:type="dcterms:W3CDTF">2022-02-25T15:25:59Z</dcterms:modified>
</cp:coreProperties>
</file>